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_rels/notesSlide26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6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_rels/slideLayout8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42.xml.rels" ContentType="application/vnd.openxmlformats-package.relationships+xml"/>
  <Override PartName="/ppt/slideLayouts/slideLayout25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4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2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16.xml.rels" ContentType="application/vnd.openxmlformats-package.relationships+xml"/>
  <Override PartName="/ppt/slides/_rels/slide33.xml.rels" ContentType="application/vnd.openxmlformats-package.relationships+xml"/>
  <Override PartName="/ppt/slides/_rels/slide17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14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media/image29.png" ContentType="image/png"/>
  <Override PartName="/ppt/media/media38.mp4" ContentType="video/mp4"/>
  <Override PartName="/ppt/media/image28.png" ContentType="image/png"/>
  <Override PartName="/ppt/media/image45.png" ContentType="image/png"/>
  <Override PartName="/ppt/media/image26.png" ContentType="image/png"/>
  <Override PartName="/ppt/media/image43.png" ContentType="image/png"/>
  <Override PartName="/ppt/media/image21.png" ContentType="image/png"/>
  <Override PartName="/ppt/media/image18.jpeg" ContentType="image/jpeg"/>
  <Override PartName="/ppt/media/image25.png" ContentType="image/png"/>
  <Override PartName="/ppt/media/image8.jpeg" ContentType="image/jpeg"/>
  <Override PartName="/ppt/media/media34.mp4" ContentType="video/mp4"/>
  <Override PartName="/ppt/media/image20.jpeg" ContentType="image/jpeg"/>
  <Override PartName="/ppt/media/image17.png" ContentType="image/png"/>
  <Override PartName="/ppt/media/image24.png" ContentType="image/png"/>
  <Override PartName="/ppt/media/image35.png" ContentType="image/png"/>
  <Override PartName="/ppt/media/image19.png" ContentType="image/png"/>
  <Override PartName="/ppt/media/image13.jpeg" ContentType="image/jpeg"/>
  <Override PartName="/ppt/media/image23.png" ContentType="image/png"/>
  <Override PartName="/ppt/media/image30.png" ContentType="image/png"/>
  <Override PartName="/ppt/media/image14.png" ContentType="image/png"/>
  <Override PartName="/ppt/media/image31.gif" ContentType="image/gif"/>
  <Override PartName="/ppt/media/image4.jpeg" ContentType="image/jpeg"/>
  <Override PartName="/ppt/media/image37.png" ContentType="image/png"/>
  <Override PartName="/ppt/media/media36.mp4" ContentType="video/mp4"/>
  <Override PartName="/ppt/media/image27.png" ContentType="image/png"/>
  <Override PartName="/ppt/media/image44.png" ContentType="image/png"/>
  <Override PartName="/ppt/media/image39.png" ContentType="image/png"/>
  <Override PartName="/ppt/media/image9.tif" ContentType="image/tiff"/>
  <Override PartName="/ppt/media/image40.gif" ContentType="image/gif"/>
  <Override PartName="/ppt/media/image3.png" ContentType="image/png"/>
  <Override PartName="/ppt/media/image41.gif" ContentType="image/gif"/>
  <Override PartName="/ppt/media/image42.gif" ContentType="image/gif"/>
  <Override PartName="/ppt/media/image10.png" ContentType="image/png"/>
  <Override PartName="/ppt/media/image22.png" ContentType="image/png"/>
  <Override PartName="/ppt/media/media5.mp4" ContentType="video/mp4"/>
  <Override PartName="/ppt/media/image15.png" ContentType="image/png"/>
  <Override PartName="/ppt/media/image32.png" ContentType="image/png"/>
  <Override PartName="/ppt/media/image7.jpeg" ContentType="image/jpeg"/>
  <Override PartName="/ppt/media/image6.png" ContentType="image/png"/>
  <Override PartName="/ppt/media/image12.png" ContentType="image/png"/>
  <Override PartName="/ppt/media/image2.jpeg" ContentType="image/jpeg"/>
  <Override PartName="/ppt/media/image1.png" ContentType="image/png"/>
  <Override PartName="/ppt/media/image16.png" ContentType="image/png"/>
  <Override PartName="/ppt/media/image11.jpeg" ContentType="image/jpeg"/>
  <Override PartName="/ppt/media/image3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AF10C39-4822-42EB-B948-6752A5948966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_2"/>
          <p:cNvSpPr/>
          <p:nvPr/>
        </p:nvSpPr>
        <p:spPr>
          <a:xfrm>
            <a:off x="4281480" y="10155240"/>
            <a:ext cx="327240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85F2FB1-427E-4529-8483-3E0C1C675EE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384120" y="693720"/>
            <a:ext cx="6081120" cy="3421800"/>
          </a:xfrm>
          <a:prstGeom prst="rect">
            <a:avLst/>
          </a:prstGeom>
          <a:ln w="0">
            <a:noFill/>
          </a:ln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2440" cy="411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_3"/>
          <p:cNvSpPr/>
          <p:nvPr/>
        </p:nvSpPr>
        <p:spPr>
          <a:xfrm>
            <a:off x="4282200" y="10155600"/>
            <a:ext cx="3272040" cy="53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6BE9D37-F668-46B2-880D-71A0F2F3C15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1"/>
          <p:cNvSpPr>
            <a:spLocks noGrp="1"/>
          </p:cNvSpPr>
          <p:nvPr>
            <p:ph type="sldImg"/>
          </p:nvPr>
        </p:nvSpPr>
        <p:spPr>
          <a:xfrm>
            <a:off x="217440" y="801720"/>
            <a:ext cx="7120800" cy="400608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_4"/>
          <p:cNvSpPr/>
          <p:nvPr/>
        </p:nvSpPr>
        <p:spPr>
          <a:xfrm>
            <a:off x="4282200" y="10155600"/>
            <a:ext cx="3272040" cy="53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D7C26E6-258D-4863-9E6C-1145627E5CB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1"/>
          <p:cNvSpPr>
            <a:spLocks noGrp="1"/>
          </p:cNvSpPr>
          <p:nvPr>
            <p:ph type="sldImg"/>
          </p:nvPr>
        </p:nvSpPr>
        <p:spPr>
          <a:xfrm>
            <a:off x="217440" y="801720"/>
            <a:ext cx="7120800" cy="4006080"/>
          </a:xfrm>
          <a:prstGeom prst="rect">
            <a:avLst/>
          </a:prstGeom>
          <a:ln w="0">
            <a:noFill/>
          </a:ln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de Vries found that 17-th century wood had a 2% higher activity than 19th century wood.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_10"/>
          <p:cNvSpPr/>
          <p:nvPr/>
        </p:nvSpPr>
        <p:spPr>
          <a:xfrm>
            <a:off x="4282200" y="10155600"/>
            <a:ext cx="3272040" cy="53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D1DCC16-9EC6-4C63-913A-C7CA2454B5BA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1"/>
          <p:cNvSpPr>
            <a:spLocks noGrp="1"/>
          </p:cNvSpPr>
          <p:nvPr>
            <p:ph type="sldImg"/>
          </p:nvPr>
        </p:nvSpPr>
        <p:spPr>
          <a:xfrm>
            <a:off x="217440" y="801720"/>
            <a:ext cx="7120800" cy="4006080"/>
          </a:xfrm>
          <a:prstGeom prst="rect">
            <a:avLst/>
          </a:prstGeom>
          <a:ln w="0">
            <a:noFill/>
          </a:ln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_12"/>
          <p:cNvSpPr/>
          <p:nvPr/>
        </p:nvSpPr>
        <p:spPr>
          <a:xfrm>
            <a:off x="4281480" y="10155240"/>
            <a:ext cx="327240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7096ABF-AE13-4626-B781-E59A01EAA81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3000" cy="3421440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2440" cy="411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_16"/>
          <p:cNvSpPr/>
          <p:nvPr/>
        </p:nvSpPr>
        <p:spPr>
          <a:xfrm>
            <a:off x="4281480" y="10155240"/>
            <a:ext cx="327240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F31DCBA-EB7C-47F9-ABCD-421AD79CCAE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3000" cy="3421440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2440" cy="411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_18"/>
          <p:cNvSpPr/>
          <p:nvPr/>
        </p:nvSpPr>
        <p:spPr>
          <a:xfrm>
            <a:off x="4281480" y="10155240"/>
            <a:ext cx="327240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EE11FF0-1D49-4D36-83FD-4D8F887613C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3000" cy="3421440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2440" cy="411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_20"/>
          <p:cNvSpPr/>
          <p:nvPr/>
        </p:nvSpPr>
        <p:spPr>
          <a:xfrm>
            <a:off x="4281480" y="10155240"/>
            <a:ext cx="3272400" cy="53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AB11547-BDF5-4A11-91AA-B406C0D07F95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1"/>
          <p:cNvSpPr>
            <a:spLocks noGrp="1"/>
          </p:cNvSpPr>
          <p:nvPr>
            <p:ph type="sldImg"/>
          </p:nvPr>
        </p:nvSpPr>
        <p:spPr>
          <a:xfrm>
            <a:off x="384120" y="693720"/>
            <a:ext cx="6081120" cy="3421800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2440" cy="411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9"/>
          <p:cNvSpPr/>
          <p:nvPr/>
        </p:nvSpPr>
        <p:spPr>
          <a:xfrm>
            <a:off x="4282200" y="10155240"/>
            <a:ext cx="327276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19C3773D-5CA5-4C95-98D1-B553D791B619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Text Box 1_1"/>
          <p:cNvSpPr/>
          <p:nvPr/>
        </p:nvSpPr>
        <p:spPr>
          <a:xfrm>
            <a:off x="1387440" y="937080"/>
            <a:ext cx="5549760" cy="4685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1"/>
          <p:cNvSpPr>
            <a:spLocks noGrp="1"/>
          </p:cNvSpPr>
          <p:nvPr>
            <p:ph type="body"/>
          </p:nvPr>
        </p:nvSpPr>
        <p:spPr>
          <a:xfrm>
            <a:off x="857520" y="5585040"/>
            <a:ext cx="6851520" cy="52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11"/>
          <p:cNvSpPr/>
          <p:nvPr/>
        </p:nvSpPr>
        <p:spPr>
          <a:xfrm>
            <a:off x="4282200" y="10155240"/>
            <a:ext cx="327276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3702569-6601-4880-9940-C84BA884381B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sldImg"/>
          </p:nvPr>
        </p:nvSpPr>
        <p:spPr>
          <a:xfrm>
            <a:off x="587880" y="892440"/>
            <a:ext cx="7389000" cy="440748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855360" y="5585040"/>
            <a:ext cx="6851520" cy="5185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-71280" y="898560"/>
            <a:ext cx="7962120" cy="4479120"/>
          </a:xfrm>
          <a:prstGeom prst="rect">
            <a:avLst/>
          </a:prstGeom>
          <a:ln w="0">
            <a:noFill/>
          </a:ln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5360" cy="5379120"/>
          </a:xfrm>
          <a:prstGeom prst="rect">
            <a:avLst/>
          </a:prstGeom>
          <a:noFill/>
          <a:ln w="0">
            <a:noFill/>
          </a:ln>
        </p:spPr>
        <p:txBody>
          <a:bodyPr lIns="99000" rIns="99000" tIns="49680" bIns="4968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14C production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Exchange with reservoirs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sldImg"/>
          </p:nvPr>
        </p:nvSpPr>
        <p:spPr>
          <a:xfrm>
            <a:off x="-71280" y="898560"/>
            <a:ext cx="7962120" cy="4479120"/>
          </a:xfrm>
          <a:prstGeom prst="rect">
            <a:avLst/>
          </a:prstGeom>
          <a:ln w="0">
            <a:noFill/>
          </a:ln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5360" cy="5379120"/>
          </a:xfrm>
          <a:prstGeom prst="rect">
            <a:avLst/>
          </a:prstGeom>
          <a:noFill/>
          <a:ln w="0">
            <a:noFill/>
          </a:ln>
        </p:spPr>
        <p:txBody>
          <a:bodyPr lIns="99000" rIns="99000" tIns="49680" bIns="4968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14C production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Exchange with reservoirs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1"/>
          <p:cNvGrpSpPr/>
          <p:nvPr/>
        </p:nvGrpSpPr>
        <p:grpSpPr>
          <a:xfrm>
            <a:off x="0" y="188640"/>
            <a:ext cx="2178720" cy="5483520"/>
            <a:chOff x="0" y="188640"/>
            <a:chExt cx="2178720" cy="5483520"/>
          </a:xfrm>
        </p:grpSpPr>
        <p:sp>
          <p:nvSpPr>
            <p:cNvPr id="77" name="CustomShape 2"/>
            <p:cNvSpPr/>
            <p:nvPr/>
          </p:nvSpPr>
          <p:spPr>
            <a:xfrm>
              <a:off x="0" y="2128320"/>
              <a:ext cx="71640" cy="512640"/>
            </a:xfrm>
            <a:custGeom>
              <a:avLst/>
              <a:gdLst>
                <a:gd name="textAreaLeft" fmla="*/ 0 w 71640"/>
                <a:gd name="textAreaRight" fmla="*/ 72360 w 71640"/>
                <a:gd name="textAreaTop" fmla="*/ 0 h 512640"/>
                <a:gd name="textAreaBottom" fmla="*/ 513360 h 512640"/>
              </a:gdLst>
              <a:ahLst/>
              <a:rect l="textAreaLeft" t="textAreaTop" r="textAreaRight" b="textAreaBottom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8" name="CustomShape 3"/>
            <p:cNvSpPr/>
            <p:nvPr/>
          </p:nvSpPr>
          <p:spPr>
            <a:xfrm>
              <a:off x="98640" y="2609280"/>
              <a:ext cx="489960" cy="1914840"/>
            </a:xfrm>
            <a:custGeom>
              <a:avLst/>
              <a:gdLst>
                <a:gd name="textAreaLeft" fmla="*/ 0 w 489960"/>
                <a:gd name="textAreaRight" fmla="*/ 490680 w 489960"/>
                <a:gd name="textAreaTop" fmla="*/ 0 h 1914840"/>
                <a:gd name="textAreaBottom" fmla="*/ 1915560 h 1914840"/>
              </a:gdLst>
              <a:ahLst/>
              <a:rect l="textAreaLeft" t="textAreaTop" r="textAreaRight" b="textAreaBottom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9" name="CustomShape 4"/>
            <p:cNvSpPr/>
            <p:nvPr/>
          </p:nvSpPr>
          <p:spPr>
            <a:xfrm>
              <a:off x="618120" y="4502880"/>
              <a:ext cx="461520" cy="1169280"/>
            </a:xfrm>
            <a:custGeom>
              <a:avLst/>
              <a:gdLst>
                <a:gd name="textAreaLeft" fmla="*/ 0 w 461520"/>
                <a:gd name="textAreaRight" fmla="*/ 462240 w 461520"/>
                <a:gd name="textAreaTop" fmla="*/ 0 h 1169280"/>
                <a:gd name="textAreaBottom" fmla="*/ 1170000 h 1169280"/>
              </a:gdLst>
              <a:ahLst/>
              <a:rect l="textAreaLeft" t="textAreaTop" r="textAreaRight" b="textAreaBottom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0" name="CustomShape 5"/>
            <p:cNvSpPr/>
            <p:nvPr/>
          </p:nvSpPr>
          <p:spPr>
            <a:xfrm>
              <a:off x="735120" y="5376960"/>
              <a:ext cx="126000" cy="295200"/>
            </a:xfrm>
            <a:custGeom>
              <a:avLst/>
              <a:gdLst>
                <a:gd name="textAreaLeft" fmla="*/ 0 w 126000"/>
                <a:gd name="textAreaRight" fmla="*/ 126720 w 126000"/>
                <a:gd name="textAreaTop" fmla="*/ 0 h 295200"/>
                <a:gd name="textAreaBottom" fmla="*/ 295920 h 295200"/>
              </a:gdLst>
              <a:ahLst/>
              <a:rect l="textAreaLeft" t="textAreaTop" r="textAreaRight" b="textAreaBottom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" name="CustomShape 6"/>
            <p:cNvSpPr/>
            <p:nvPr/>
          </p:nvSpPr>
          <p:spPr>
            <a:xfrm>
              <a:off x="77040" y="2646000"/>
              <a:ext cx="624240" cy="2747160"/>
            </a:xfrm>
            <a:custGeom>
              <a:avLst/>
              <a:gdLst>
                <a:gd name="textAreaLeft" fmla="*/ 0 w 624240"/>
                <a:gd name="textAreaRight" fmla="*/ 624960 w 624240"/>
                <a:gd name="textAreaTop" fmla="*/ 0 h 2747160"/>
                <a:gd name="textAreaBottom" fmla="*/ 2747880 h 2747160"/>
              </a:gdLst>
              <a:ahLst/>
              <a:rect l="textAreaLeft" t="textAreaTop" r="textAreaRight" b="textAreaBottom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" name="CustomShape 7"/>
            <p:cNvSpPr/>
            <p:nvPr/>
          </p:nvSpPr>
          <p:spPr>
            <a:xfrm>
              <a:off x="17280" y="188640"/>
              <a:ext cx="75960" cy="2415600"/>
            </a:xfrm>
            <a:custGeom>
              <a:avLst/>
              <a:gdLst>
                <a:gd name="textAreaLeft" fmla="*/ 0 w 75960"/>
                <a:gd name="textAreaRight" fmla="*/ 76680 w 75960"/>
                <a:gd name="textAreaTop" fmla="*/ 0 h 2415600"/>
                <a:gd name="textAreaBottom" fmla="*/ 2416320 h 2415600"/>
              </a:gdLst>
              <a:ahLst/>
              <a:rect l="textAreaLeft" t="textAreaTop" r="textAreaRight" b="textAreaBottom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3" name="CustomShape 8"/>
            <p:cNvSpPr/>
            <p:nvPr/>
          </p:nvSpPr>
          <p:spPr>
            <a:xfrm>
              <a:off x="60120" y="2433600"/>
              <a:ext cx="54720" cy="403200"/>
            </a:xfrm>
            <a:custGeom>
              <a:avLst/>
              <a:gdLst>
                <a:gd name="textAreaLeft" fmla="*/ 0 w 54720"/>
                <a:gd name="textAreaRight" fmla="*/ 55440 w 54720"/>
                <a:gd name="textAreaTop" fmla="*/ 0 h 403200"/>
                <a:gd name="textAreaBottom" fmla="*/ 403920 h 403200"/>
              </a:gdLst>
              <a:ahLst/>
              <a:rect l="textAreaLeft" t="textAreaTop" r="textAreaRight" b="textAreaBottom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4" name="CustomShape 9"/>
            <p:cNvSpPr/>
            <p:nvPr/>
          </p:nvSpPr>
          <p:spPr>
            <a:xfrm>
              <a:off x="589680" y="4529160"/>
              <a:ext cx="140040" cy="842760"/>
            </a:xfrm>
            <a:custGeom>
              <a:avLst/>
              <a:gdLst>
                <a:gd name="textAreaLeft" fmla="*/ 0 w 140040"/>
                <a:gd name="textAreaRight" fmla="*/ 140760 w 140040"/>
                <a:gd name="textAreaTop" fmla="*/ 0 h 842760"/>
                <a:gd name="textAreaBottom" fmla="*/ 843480 h 842760"/>
              </a:gdLst>
              <a:ahLst/>
              <a:rect l="textAreaLeft" t="textAreaTop" r="textAreaRight" b="textAreaBottom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5" name="CustomShape 10"/>
            <p:cNvSpPr/>
            <p:nvPr/>
          </p:nvSpPr>
          <p:spPr>
            <a:xfrm>
              <a:off x="594000" y="1156320"/>
              <a:ext cx="1584720" cy="3341520"/>
            </a:xfrm>
            <a:custGeom>
              <a:avLst/>
              <a:gdLst>
                <a:gd name="textAreaLeft" fmla="*/ 0 w 1584720"/>
                <a:gd name="textAreaRight" fmla="*/ 1585440 w 1584720"/>
                <a:gd name="textAreaTop" fmla="*/ 0 h 3341520"/>
                <a:gd name="textAreaBottom" fmla="*/ 3342240 h 3341520"/>
              </a:gdLst>
              <a:ahLst/>
              <a:rect l="textAreaLeft" t="textAreaTop" r="textAreaRight" b="textAreaBottom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" name="CustomShape 11"/>
            <p:cNvSpPr/>
            <p:nvPr/>
          </p:nvSpPr>
          <p:spPr>
            <a:xfrm>
              <a:off x="706680" y="5398200"/>
              <a:ext cx="118800" cy="273960"/>
            </a:xfrm>
            <a:custGeom>
              <a:avLst/>
              <a:gdLst>
                <a:gd name="textAreaLeft" fmla="*/ 0 w 118800"/>
                <a:gd name="textAreaRight" fmla="*/ 119520 w 118800"/>
                <a:gd name="textAreaTop" fmla="*/ 0 h 273960"/>
                <a:gd name="textAreaBottom" fmla="*/ 274680 h 273960"/>
              </a:gdLst>
              <a:ahLst/>
              <a:rect l="textAreaLeft" t="textAreaTop" r="textAreaRight" b="textAreaBottom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" name="CustomShape 12"/>
            <p:cNvSpPr/>
            <p:nvPr/>
          </p:nvSpPr>
          <p:spPr>
            <a:xfrm>
              <a:off x="589680" y="4430880"/>
              <a:ext cx="23040" cy="177840"/>
            </a:xfrm>
            <a:custGeom>
              <a:avLst/>
              <a:gdLst>
                <a:gd name="textAreaLeft" fmla="*/ 0 w 23040"/>
                <a:gd name="textAreaRight" fmla="*/ 23760 w 23040"/>
                <a:gd name="textAreaTop" fmla="*/ 0 h 177840"/>
                <a:gd name="textAreaBottom" fmla="*/ 178560 h 177840"/>
              </a:gdLst>
              <a:ahLst/>
              <a:rect l="textAreaLeft" t="textAreaTop" r="textAreaRight" b="textAreaBottom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" name="CustomShape 13"/>
            <p:cNvSpPr/>
            <p:nvPr/>
          </p:nvSpPr>
          <p:spPr>
            <a:xfrm>
              <a:off x="650880" y="5162400"/>
              <a:ext cx="177480" cy="509760"/>
            </a:xfrm>
            <a:custGeom>
              <a:avLst/>
              <a:gdLst>
                <a:gd name="textAreaLeft" fmla="*/ 0 w 177480"/>
                <a:gd name="textAreaRight" fmla="*/ 178200 w 177480"/>
                <a:gd name="textAreaTop" fmla="*/ 0 h 509760"/>
                <a:gd name="textAreaBottom" fmla="*/ 510480 h 509760"/>
              </a:gdLst>
              <a:ahLst/>
              <a:rect l="textAreaLeft" t="textAreaTop" r="textAreaRight" b="textAreaBottom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89" name="Group 14"/>
          <p:cNvGrpSpPr/>
          <p:nvPr/>
        </p:nvGrpSpPr>
        <p:grpSpPr>
          <a:xfrm>
            <a:off x="22320" y="0"/>
            <a:ext cx="2146680" cy="5660640"/>
            <a:chOff x="22320" y="0"/>
            <a:chExt cx="2146680" cy="5660640"/>
          </a:xfrm>
        </p:grpSpPr>
        <p:sp>
          <p:nvSpPr>
            <p:cNvPr id="90" name="CustomShape 15"/>
            <p:cNvSpPr/>
            <p:nvPr/>
          </p:nvSpPr>
          <p:spPr>
            <a:xfrm>
              <a:off x="22320" y="0"/>
              <a:ext cx="446040" cy="3633840"/>
            </a:xfrm>
            <a:custGeom>
              <a:avLst/>
              <a:gdLst>
                <a:gd name="textAreaLeft" fmla="*/ 0 w 446040"/>
                <a:gd name="textAreaRight" fmla="*/ 446760 w 446040"/>
                <a:gd name="textAreaTop" fmla="*/ 0 h 3633840"/>
                <a:gd name="textAreaBottom" fmla="*/ 3634560 h 3633840"/>
              </a:gdLst>
              <a:ahLst/>
              <a:rect l="textAreaLeft" t="textAreaTop" r="textAreaRight" b="textAreaBottom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1" name="CustomShape 16"/>
            <p:cNvSpPr/>
            <p:nvPr/>
          </p:nvSpPr>
          <p:spPr>
            <a:xfrm>
              <a:off x="499680" y="3568680"/>
              <a:ext cx="381240" cy="1301400"/>
            </a:xfrm>
            <a:custGeom>
              <a:avLst/>
              <a:gdLst>
                <a:gd name="textAreaLeft" fmla="*/ 0 w 381240"/>
                <a:gd name="textAreaRight" fmla="*/ 381960 w 381240"/>
                <a:gd name="textAreaTop" fmla="*/ 0 h 1301400"/>
                <a:gd name="textAreaBottom" fmla="*/ 1302120 h 1301400"/>
              </a:gdLst>
              <a:ahLst/>
              <a:rect l="textAreaLeft" t="textAreaTop" r="textAreaRight" b="textAreaBottom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2" name="CustomShape 17"/>
            <p:cNvSpPr/>
            <p:nvPr/>
          </p:nvSpPr>
          <p:spPr>
            <a:xfrm>
              <a:off x="916200" y="4846680"/>
              <a:ext cx="388440" cy="813960"/>
            </a:xfrm>
            <a:custGeom>
              <a:avLst/>
              <a:gdLst>
                <a:gd name="textAreaLeft" fmla="*/ 0 w 388440"/>
                <a:gd name="textAreaRight" fmla="*/ 389160 w 388440"/>
                <a:gd name="textAreaTop" fmla="*/ 0 h 813960"/>
                <a:gd name="textAreaBottom" fmla="*/ 814680 h 813960"/>
              </a:gdLst>
              <a:ahLst/>
              <a:rect l="textAreaLeft" t="textAreaTop" r="textAreaRight" b="textAreaBottom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3" name="CustomShape 18"/>
            <p:cNvSpPr/>
            <p:nvPr/>
          </p:nvSpPr>
          <p:spPr>
            <a:xfrm>
              <a:off x="473760" y="3608280"/>
              <a:ext cx="498600" cy="1843200"/>
            </a:xfrm>
            <a:custGeom>
              <a:avLst/>
              <a:gdLst>
                <a:gd name="textAreaLeft" fmla="*/ 0 w 498600"/>
                <a:gd name="textAreaRight" fmla="*/ 499320 w 498600"/>
                <a:gd name="textAreaTop" fmla="*/ 0 h 1843200"/>
                <a:gd name="textAreaBottom" fmla="*/ 1843920 h 1843200"/>
              </a:gdLst>
              <a:ahLst/>
              <a:rect l="textAreaLeft" t="textAreaTop" r="textAreaRight" b="textAreaBottom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4" name="CustomShape 19"/>
            <p:cNvSpPr/>
            <p:nvPr/>
          </p:nvSpPr>
          <p:spPr>
            <a:xfrm>
              <a:off x="424440" y="1065960"/>
              <a:ext cx="153720" cy="2497680"/>
            </a:xfrm>
            <a:custGeom>
              <a:avLst/>
              <a:gdLst>
                <a:gd name="textAreaLeft" fmla="*/ 0 w 153720"/>
                <a:gd name="textAreaRight" fmla="*/ 154440 w 153720"/>
                <a:gd name="textAreaTop" fmla="*/ 0 h 2497680"/>
                <a:gd name="textAreaBottom" fmla="*/ 2498400 h 2497680"/>
              </a:gdLst>
              <a:ahLst/>
              <a:rect l="textAreaLeft" t="textAreaTop" r="textAreaRight" b="textAreaBottom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5" name="CustomShape 20"/>
            <p:cNvSpPr/>
            <p:nvPr/>
          </p:nvSpPr>
          <p:spPr>
            <a:xfrm>
              <a:off x="1012680" y="5432760"/>
              <a:ext cx="117000" cy="227880"/>
            </a:xfrm>
            <a:custGeom>
              <a:avLst/>
              <a:gdLst>
                <a:gd name="textAreaLeft" fmla="*/ 0 w 117000"/>
                <a:gd name="textAreaRight" fmla="*/ 117720 w 117000"/>
                <a:gd name="textAreaTop" fmla="*/ 0 h 227880"/>
                <a:gd name="textAreaBottom" fmla="*/ 228600 h 227880"/>
              </a:gdLst>
              <a:ahLst/>
              <a:rect l="textAreaLeft" t="textAreaTop" r="textAreaRight" b="textAreaBottom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6" name="CustomShape 21"/>
            <p:cNvSpPr/>
            <p:nvPr/>
          </p:nvSpPr>
          <p:spPr>
            <a:xfrm>
              <a:off x="456120" y="3395880"/>
              <a:ext cx="69840" cy="417960"/>
            </a:xfrm>
            <a:custGeom>
              <a:avLst/>
              <a:gdLst>
                <a:gd name="textAreaLeft" fmla="*/ 0 w 69840"/>
                <a:gd name="textAreaRight" fmla="*/ 70560 w 69840"/>
                <a:gd name="textAreaTop" fmla="*/ 0 h 417960"/>
                <a:gd name="textAreaBottom" fmla="*/ 418680 h 417960"/>
              </a:gdLst>
              <a:ahLst/>
              <a:rect l="textAreaLeft" t="textAreaTop" r="textAreaRight" b="textAreaBottom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CustomShape 22"/>
            <p:cNvSpPr/>
            <p:nvPr/>
          </p:nvSpPr>
          <p:spPr>
            <a:xfrm>
              <a:off x="886680" y="2600640"/>
              <a:ext cx="1282320" cy="2241000"/>
            </a:xfrm>
            <a:custGeom>
              <a:avLst/>
              <a:gdLst>
                <a:gd name="textAreaLeft" fmla="*/ 0 w 1282320"/>
                <a:gd name="textAreaRight" fmla="*/ 1283040 w 1282320"/>
                <a:gd name="textAreaTop" fmla="*/ 0 h 2241000"/>
                <a:gd name="textAreaBottom" fmla="*/ 2241720 h 2241000"/>
              </a:gdLst>
              <a:ahLst/>
              <a:rect l="textAreaLeft" t="textAreaTop" r="textAreaRight" b="textAreaBottom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" name="CustomShape 23"/>
            <p:cNvSpPr/>
            <p:nvPr/>
          </p:nvSpPr>
          <p:spPr>
            <a:xfrm>
              <a:off x="977400" y="5456520"/>
              <a:ext cx="104760" cy="204120"/>
            </a:xfrm>
            <a:custGeom>
              <a:avLst/>
              <a:gdLst>
                <a:gd name="textAreaLeft" fmla="*/ 0 w 104760"/>
                <a:gd name="textAreaRight" fmla="*/ 105480 w 104760"/>
                <a:gd name="textAreaTop" fmla="*/ 0 h 204120"/>
                <a:gd name="textAreaBottom" fmla="*/ 204840 h 204120"/>
              </a:gdLst>
              <a:ahLst/>
              <a:rect l="textAreaLeft" t="textAreaTop" r="textAreaRight" b="textAreaBottom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" name="CustomShape 24"/>
            <p:cNvSpPr/>
            <p:nvPr/>
          </p:nvSpPr>
          <p:spPr>
            <a:xfrm>
              <a:off x="886680" y="4875120"/>
              <a:ext cx="120600" cy="552600"/>
            </a:xfrm>
            <a:custGeom>
              <a:avLst/>
              <a:gdLst>
                <a:gd name="textAreaLeft" fmla="*/ 0 w 120600"/>
                <a:gd name="textAreaRight" fmla="*/ 121320 w 120600"/>
                <a:gd name="textAreaTop" fmla="*/ 0 h 552600"/>
                <a:gd name="textAreaBottom" fmla="*/ 553320 h 552600"/>
              </a:gdLst>
              <a:ahLst/>
              <a:rect l="textAreaLeft" t="textAreaTop" r="textAreaRight" b="textAreaBottom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0" name="CustomShape 25"/>
            <p:cNvSpPr/>
            <p:nvPr/>
          </p:nvSpPr>
          <p:spPr>
            <a:xfrm>
              <a:off x="886680" y="4772520"/>
              <a:ext cx="29520" cy="18324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183240"/>
                <a:gd name="textAreaBottom" fmla="*/ 183960 h 183240"/>
              </a:gdLst>
              <a:ahLst/>
              <a:rect l="textAreaLeft" t="textAreaTop" r="textAreaRight" b="textAreaBottom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" name="CustomShape 26"/>
            <p:cNvSpPr/>
            <p:nvPr/>
          </p:nvSpPr>
          <p:spPr>
            <a:xfrm>
              <a:off x="916200" y="5226840"/>
              <a:ext cx="187200" cy="433800"/>
            </a:xfrm>
            <a:custGeom>
              <a:avLst/>
              <a:gdLst>
                <a:gd name="textAreaLeft" fmla="*/ 0 w 187200"/>
                <a:gd name="textAreaRight" fmla="*/ 187920 w 187200"/>
                <a:gd name="textAreaTop" fmla="*/ 0 h 433800"/>
                <a:gd name="textAreaBottom" fmla="*/ 434520 h 433800"/>
              </a:gdLst>
              <a:ahLst/>
              <a:rect l="textAreaLeft" t="textAreaTop" r="textAreaRight" b="textAreaBottom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02" name="CustomShape 27"/>
          <p:cNvSpPr/>
          <p:nvPr/>
        </p:nvSpPr>
        <p:spPr>
          <a:xfrm>
            <a:off x="360" y="360"/>
            <a:ext cx="196200" cy="566496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" name="CustomShape 28"/>
          <p:cNvSpPr/>
          <p:nvPr/>
        </p:nvSpPr>
        <p:spPr>
          <a:xfrm flipV="1">
            <a:off x="360" y="576360"/>
            <a:ext cx="1492200" cy="415080"/>
          </a:xfrm>
          <a:custGeom>
            <a:avLst/>
            <a:gdLst>
              <a:gd name="textAreaLeft" fmla="*/ 0 w 1492200"/>
              <a:gd name="textAreaRight" fmla="*/ 1492920 w 1492200"/>
              <a:gd name="textAreaTop" fmla="*/ 360 h 415080"/>
              <a:gd name="textAreaBottom" fmla="*/ 416160 h 415080"/>
            </a:gdLst>
            <a:ahLst/>
            <a:rect l="textAreaLeft" t="textAreaTop" r="textAreaRight" b="textAreaBottom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video" Target="../media/media34.mp4"/><Relationship Id="rId2" Type="http://schemas.microsoft.com/office/2007/relationships/media" Target="../media/media34.mp4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video" Target="../media/media36.mp4"/><Relationship Id="rId2" Type="http://schemas.microsoft.com/office/2007/relationships/media" Target="../media/media36.mp4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video" Target="../media/media38.mp4"/><Relationship Id="rId2" Type="http://schemas.microsoft.com/office/2007/relationships/media" Target="../media/media38.mp4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77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0.gif"/><Relationship Id="rId2" Type="http://schemas.openxmlformats.org/officeDocument/2006/relationships/image" Target="../media/image41.gif"/><Relationship Id="rId3" Type="http://schemas.openxmlformats.org/officeDocument/2006/relationships/image" Target="../media/image42.gif"/><Relationship Id="rId4" Type="http://schemas.openxmlformats.org/officeDocument/2006/relationships/slideLayout" Target="../slideLayouts/slideLayout85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7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7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7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5.mp4"/><Relationship Id="rId2" Type="http://schemas.microsoft.com/office/2007/relationships/media" Target="../media/media5.mp4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337"/>
          <p:cNvSpPr/>
          <p:nvPr/>
        </p:nvSpPr>
        <p:spPr>
          <a:xfrm>
            <a:off x="504000" y="133200"/>
            <a:ext cx="9068400" cy="24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Exeter</a:t>
            </a:r>
            <a:br>
              <a:rPr sz="1800"/>
            </a:b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modelling 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For peatlands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504000" y="1752120"/>
            <a:ext cx="9068400" cy="32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Session 1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 dating and calibration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340" descr=""/>
          <p:cNvPicPr/>
          <p:nvPr/>
        </p:nvPicPr>
        <p:blipFill>
          <a:blip r:embed="rId1"/>
          <a:stretch/>
        </p:blipFill>
        <p:spPr>
          <a:xfrm>
            <a:off x="6554880" y="4453560"/>
            <a:ext cx="3377520" cy="11678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341" descr=""/>
          <p:cNvPicPr/>
          <p:nvPr/>
        </p:nvPicPr>
        <p:blipFill>
          <a:blip r:embed="rId2"/>
          <a:stretch/>
        </p:blipFill>
        <p:spPr>
          <a:xfrm>
            <a:off x="144000" y="4680000"/>
            <a:ext cx="2336040" cy="84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408" descr=""/>
          <p:cNvPicPr/>
          <p:nvPr/>
        </p:nvPicPr>
        <p:blipFill>
          <a:blip r:embed="rId1"/>
          <a:stretch/>
        </p:blipFill>
        <p:spPr>
          <a:xfrm>
            <a:off x="526320" y="330120"/>
            <a:ext cx="6508080" cy="315972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1_2" descr=""/>
          <p:cNvPicPr/>
          <p:nvPr/>
        </p:nvPicPr>
        <p:blipFill>
          <a:blip r:embed="rId2"/>
          <a:stretch/>
        </p:blipFill>
        <p:spPr>
          <a:xfrm>
            <a:off x="6300000" y="3348720"/>
            <a:ext cx="3597480" cy="231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_1" descr=""/>
          <p:cNvPicPr/>
          <p:nvPr/>
        </p:nvPicPr>
        <p:blipFill>
          <a:blip r:embed="rId1"/>
          <a:stretch/>
        </p:blipFill>
        <p:spPr>
          <a:xfrm>
            <a:off x="21240" y="900000"/>
            <a:ext cx="5217120" cy="3597480"/>
          </a:xfrm>
          <a:prstGeom prst="rect">
            <a:avLst/>
          </a:prstGeom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402" name="CustomShape 1_1"/>
          <p:cNvSpPr/>
          <p:nvPr/>
        </p:nvSpPr>
        <p:spPr>
          <a:xfrm>
            <a:off x="1160280" y="4860000"/>
            <a:ext cx="2799720" cy="31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Scott, 2013 (</a:t>
            </a:r>
            <a:r>
              <a:rPr b="0" i="1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Encycl. Quat. Sci.</a:t>
            </a:r>
            <a:r>
              <a:rPr b="0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GB" sz="149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3" name="Picture 2" descr="Chart&#10;&#10;Description automatically generated"/>
          <p:cNvPicPr/>
          <p:nvPr/>
        </p:nvPicPr>
        <p:blipFill>
          <a:blip r:embed="rId2"/>
          <a:stretch/>
        </p:blipFill>
        <p:spPr>
          <a:xfrm>
            <a:off x="5781960" y="649440"/>
            <a:ext cx="3981960" cy="398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498" descr=""/>
          <p:cNvPicPr/>
          <p:nvPr/>
        </p:nvPicPr>
        <p:blipFill>
          <a:blip r:embed="rId1"/>
          <a:stretch/>
        </p:blipFill>
        <p:spPr>
          <a:xfrm>
            <a:off x="594000" y="4320"/>
            <a:ext cx="6325920" cy="5292360"/>
          </a:xfrm>
          <a:prstGeom prst="rect">
            <a:avLst/>
          </a:prstGeom>
          <a:ln w="0">
            <a:noFill/>
          </a:ln>
        </p:spPr>
      </p:pic>
      <p:sp>
        <p:nvSpPr>
          <p:cNvPr id="405" name="TextBox 2"/>
          <p:cNvSpPr/>
          <p:nvPr/>
        </p:nvSpPr>
        <p:spPr>
          <a:xfrm>
            <a:off x="0" y="5334840"/>
            <a:ext cx="796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https://cloud.r-project.org/web/packages/rintcal/vignettes/calculations.html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Box 1"/>
          <p:cNvSpPr/>
          <p:nvPr/>
        </p:nvSpPr>
        <p:spPr>
          <a:xfrm>
            <a:off x="7021440" y="4134600"/>
            <a:ext cx="3017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Open Sans"/>
                <a:ea typeface="DejaVu Sans"/>
              </a:rPr>
              <a:t>install.packages(‘rintcal’)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Open Sans"/>
                <a:ea typeface="DejaVu Sans"/>
              </a:rPr>
              <a:t>require(rintcal)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70c0"/>
                </a:solidFill>
                <a:latin typeface="Arial"/>
                <a:ea typeface="DejaVu Sans"/>
              </a:rPr>
              <a:t>draw.contamination()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Box 3"/>
          <p:cNvSpPr/>
          <p:nvPr/>
        </p:nvSpPr>
        <p:spPr>
          <a:xfrm>
            <a:off x="6713640" y="2045520"/>
            <a:ext cx="3211560" cy="98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 = 0.5^(</a:t>
            </a:r>
            <a:r>
              <a:rPr b="0" lang="en-US" sz="18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 age/5573)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obs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= </a:t>
            </a: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c*F</a:t>
            </a:r>
            <a:r>
              <a:rPr b="0" lang="en-US" sz="1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r>
              <a:rPr b="0" lang="en-US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+ </a:t>
            </a:r>
            <a:r>
              <a:rPr b="0" lang="en-US" sz="1800" spc="-1" strike="noStrike">
                <a:solidFill>
                  <a:schemeClr val="accent3">
                    <a:lumMod val="50000"/>
                  </a:schemeClr>
                </a:solidFill>
                <a:latin typeface="Arial"/>
                <a:ea typeface="DejaVu Sans"/>
              </a:rPr>
              <a:t>(1-c)*F</a:t>
            </a:r>
            <a:r>
              <a:rPr b="0" lang="en-US" sz="1800" spc="-1" strike="noStrike" baseline="-25000">
                <a:solidFill>
                  <a:schemeClr val="accent3">
                    <a:lumMod val="50000"/>
                  </a:schemeClr>
                </a:solidFill>
                <a:latin typeface="Arial"/>
                <a:ea typeface="DejaVu Sans"/>
              </a:rPr>
              <a:t>real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=1 recent contamination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_2"/>
          <p:cNvSpPr/>
          <p:nvPr/>
        </p:nvSpPr>
        <p:spPr>
          <a:xfrm>
            <a:off x="756000" y="275400"/>
            <a:ext cx="8564040" cy="9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Libby’s Curve of Knowns vs </a:t>
            </a:r>
            <a:r>
              <a:rPr b="0" lang="en-GB" sz="4000" spc="-1" strike="noStrike">
                <a:solidFill>
                  <a:srgbClr val="0000ff"/>
                </a:solidFill>
                <a:latin typeface="Calibri"/>
                <a:ea typeface="DejaVu Sans"/>
              </a:rPr>
              <a:t>IntCal20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" name="Picture 411" descr=""/>
          <p:cNvPicPr/>
          <p:nvPr/>
        </p:nvPicPr>
        <p:blipFill>
          <a:blip r:embed="rId1"/>
          <a:stretch/>
        </p:blipFill>
        <p:spPr>
          <a:xfrm>
            <a:off x="582120" y="1065240"/>
            <a:ext cx="4611600" cy="4604760"/>
          </a:xfrm>
          <a:prstGeom prst="rect">
            <a:avLst/>
          </a:prstGeom>
          <a:ln w="0">
            <a:noFill/>
          </a:ln>
        </p:spPr>
      </p:pic>
      <p:sp>
        <p:nvSpPr>
          <p:cNvPr id="410" name="Rectangle 412"/>
          <p:cNvSpPr/>
          <p:nvPr/>
        </p:nvSpPr>
        <p:spPr>
          <a:xfrm>
            <a:off x="6768360" y="5040000"/>
            <a:ext cx="330948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After Arnold &amp; Libby 1951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Science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113, 111-150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_1"/>
          <p:cNvSpPr/>
          <p:nvPr/>
        </p:nvSpPr>
        <p:spPr>
          <a:xfrm>
            <a:off x="756000" y="275400"/>
            <a:ext cx="8564040" cy="9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Radiocarbon calibration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TextShape 2_1"/>
          <p:cNvSpPr/>
          <p:nvPr/>
        </p:nvSpPr>
        <p:spPr>
          <a:xfrm>
            <a:off x="756000" y="1637640"/>
            <a:ext cx="8564040" cy="33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39840">
              <a:lnSpc>
                <a:spcPct val="100000"/>
              </a:lnSpc>
              <a:spcBef>
                <a:spcPts val="479"/>
              </a:spcBef>
              <a:buClr>
                <a:srgbClr val="c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CALIBRATION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verification that the method is accurate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Chunks of wood representing 10-20 years were taken from tree-ring dated US trees, and the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 in them was measured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exact age of each tree ring was known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This gave a continuous record of atmospheric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Confirmed in European labs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416" descr=""/>
          <p:cNvPicPr/>
          <p:nvPr/>
        </p:nvPicPr>
        <p:blipFill>
          <a:blip r:embed="rId1"/>
          <a:stretch/>
        </p:blipFill>
        <p:spPr>
          <a:xfrm>
            <a:off x="173880" y="-7920"/>
            <a:ext cx="7661880" cy="520776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3_2" descr=""/>
          <p:cNvPicPr/>
          <p:nvPr/>
        </p:nvPicPr>
        <p:blipFill>
          <a:blip r:embed="rId2"/>
          <a:stretch/>
        </p:blipFill>
        <p:spPr>
          <a:xfrm>
            <a:off x="6677640" y="1624320"/>
            <a:ext cx="2682360" cy="2332800"/>
          </a:xfrm>
          <a:prstGeom prst="rect">
            <a:avLst/>
          </a:prstGeom>
          <a:ln w="0">
            <a:noFill/>
          </a:ln>
        </p:spPr>
      </p:pic>
      <p:sp>
        <p:nvSpPr>
          <p:cNvPr id="415" name="TextBox 2"/>
          <p:cNvSpPr/>
          <p:nvPr/>
        </p:nvSpPr>
        <p:spPr>
          <a:xfrm>
            <a:off x="3501000" y="174960"/>
            <a:ext cx="34023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Open Sans"/>
                <a:ea typeface="DejaVu Sans"/>
              </a:rPr>
              <a:t>install.packages(‘rintcal’)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Open Sans"/>
                <a:ea typeface="DejaVu Sans"/>
              </a:rPr>
              <a:t>require(rintcal)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Open Sans"/>
                <a:ea typeface="DejaVu Sans"/>
              </a:rPr>
              <a:t>intcal.data(0, 1000)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418" descr=""/>
          <p:cNvPicPr/>
          <p:nvPr/>
        </p:nvPicPr>
        <p:blipFill>
          <a:blip r:embed="rId1"/>
          <a:stretch/>
        </p:blipFill>
        <p:spPr>
          <a:xfrm>
            <a:off x="806760" y="-25200"/>
            <a:ext cx="8506440" cy="578232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3_3" descr=""/>
          <p:cNvPicPr/>
          <p:nvPr/>
        </p:nvPicPr>
        <p:blipFill>
          <a:blip r:embed="rId2"/>
          <a:stretch/>
        </p:blipFill>
        <p:spPr>
          <a:xfrm>
            <a:off x="7412760" y="1879560"/>
            <a:ext cx="2484360" cy="207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_8"/>
          <p:cNvSpPr/>
          <p:nvPr/>
        </p:nvSpPr>
        <p:spPr>
          <a:xfrm>
            <a:off x="5356440" y="226800"/>
            <a:ext cx="4215240" cy="194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c00000"/>
                </a:solidFill>
                <a:latin typeface="Calibri"/>
                <a:ea typeface="DejaVu Sans"/>
              </a:rPr>
              <a:t>Extension of the </a:t>
            </a:r>
            <a:r>
              <a:rPr b="0" lang="en-GB" sz="3200" spc="-1" strike="noStrike" baseline="30000">
                <a:solidFill>
                  <a:srgbClr val="c00000"/>
                </a:solidFill>
                <a:latin typeface="Calibri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c00000"/>
                </a:solidFill>
                <a:latin typeface="Calibri"/>
                <a:ea typeface="DejaVu Sans"/>
              </a:rPr>
              <a:t>C calibration curve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TextShape 2_5"/>
          <p:cNvSpPr/>
          <p:nvPr/>
        </p:nvSpPr>
        <p:spPr>
          <a:xfrm>
            <a:off x="5356440" y="1882080"/>
            <a:ext cx="4442760" cy="339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More tree rings (floating)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Varves (marine or lacustrine)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Speleothems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Corals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Picture 6_0" descr="08annualdating"/>
          <p:cNvPicPr/>
          <p:nvPr/>
        </p:nvPicPr>
        <p:blipFill>
          <a:blip r:embed="rId1"/>
          <a:stretch/>
        </p:blipFill>
        <p:spPr>
          <a:xfrm>
            <a:off x="357120" y="870120"/>
            <a:ext cx="4545720" cy="374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_9"/>
          <p:cNvSpPr/>
          <p:nvPr/>
        </p:nvSpPr>
        <p:spPr>
          <a:xfrm>
            <a:off x="756000" y="275400"/>
            <a:ext cx="8564040" cy="9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IntCal20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2" name="Picture 424" descr=""/>
          <p:cNvPicPr/>
          <p:nvPr/>
        </p:nvPicPr>
        <p:blipFill>
          <a:blip r:embed="rId1"/>
          <a:stretch/>
        </p:blipFill>
        <p:spPr>
          <a:xfrm>
            <a:off x="5051160" y="285192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425" descr=""/>
          <p:cNvPicPr/>
          <p:nvPr/>
        </p:nvPicPr>
        <p:blipFill>
          <a:blip r:embed="rId2"/>
          <a:stretch/>
        </p:blipFill>
        <p:spPr>
          <a:xfrm>
            <a:off x="397440" y="866160"/>
            <a:ext cx="8371800" cy="4773960"/>
          </a:xfrm>
          <a:prstGeom prst="rect">
            <a:avLst/>
          </a:prstGeom>
          <a:ln w="0">
            <a:noFill/>
          </a:ln>
        </p:spPr>
      </p:pic>
      <p:sp>
        <p:nvSpPr>
          <p:cNvPr id="424" name="TextShape 2_4"/>
          <p:cNvSpPr/>
          <p:nvPr/>
        </p:nvSpPr>
        <p:spPr>
          <a:xfrm>
            <a:off x="7826040" y="5357520"/>
            <a:ext cx="2250000" cy="28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Reimer et al. 2020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Box 2"/>
          <p:cNvSpPr/>
          <p:nvPr/>
        </p:nvSpPr>
        <p:spPr>
          <a:xfrm>
            <a:off x="6485760" y="376920"/>
            <a:ext cx="3204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Andale Mono"/>
                <a:ea typeface="DejaVu Sans"/>
              </a:rPr>
              <a:t>draw.ccurve(ka=TRUE)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_5"/>
          <p:cNvSpPr/>
          <p:nvPr/>
        </p:nvSpPr>
        <p:spPr>
          <a:xfrm>
            <a:off x="756000" y="275400"/>
            <a:ext cx="8564040" cy="9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Recent changes of </a:t>
            </a:r>
            <a:r>
              <a:rPr b="1" lang="en-GB" sz="32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 in the atmosphere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TextShape 2_3"/>
          <p:cNvSpPr/>
          <p:nvPr/>
        </p:nvSpPr>
        <p:spPr>
          <a:xfrm>
            <a:off x="357120" y="1405440"/>
            <a:ext cx="4440960" cy="365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3984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anthropogenic activity (burning of fossil fuels, bomb tests): release of ‘old’ or ‘new’ carbon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8" name="Picture 3" descr=""/>
          <p:cNvPicPr/>
          <p:nvPr/>
        </p:nvPicPr>
        <p:blipFill>
          <a:blip r:embed="rId1"/>
          <a:stretch/>
        </p:blipFill>
        <p:spPr>
          <a:xfrm>
            <a:off x="5639040" y="1934640"/>
            <a:ext cx="4440960" cy="2693160"/>
          </a:xfrm>
          <a:prstGeom prst="rect">
            <a:avLst/>
          </a:prstGeom>
          <a:ln w="0">
            <a:noFill/>
          </a:ln>
        </p:spPr>
      </p:pic>
      <p:sp>
        <p:nvSpPr>
          <p:cNvPr id="429" name="TextBox 6"/>
          <p:cNvSpPr/>
          <p:nvPr/>
        </p:nvSpPr>
        <p:spPr>
          <a:xfrm>
            <a:off x="5349600" y="4628160"/>
            <a:ext cx="5042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Arial"/>
                <a:ea typeface="DejaVu Sans"/>
              </a:rPr>
              <a:t>draw.D14C(cc=ccurve("NH1_monthly"), BCAD=TRUE, cal.lab="AD")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" name="Picture 8" descr=""/>
          <p:cNvPicPr/>
          <p:nvPr/>
        </p:nvPicPr>
        <p:blipFill>
          <a:blip r:embed="rId2"/>
          <a:stretch/>
        </p:blipFill>
        <p:spPr>
          <a:xfrm>
            <a:off x="324720" y="2523600"/>
            <a:ext cx="4350240" cy="2537280"/>
          </a:xfrm>
          <a:prstGeom prst="rect">
            <a:avLst/>
          </a:prstGeom>
          <a:ln w="0">
            <a:noFill/>
          </a:ln>
        </p:spPr>
      </p:pic>
      <p:sp>
        <p:nvSpPr>
          <p:cNvPr id="431" name="TextBox 10"/>
          <p:cNvSpPr/>
          <p:nvPr/>
        </p:nvSpPr>
        <p:spPr>
          <a:xfrm>
            <a:off x="324720" y="5249880"/>
            <a:ext cx="5198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70c0"/>
                </a:solidFill>
                <a:latin typeface="Arial"/>
                <a:ea typeface="DejaVu Sans"/>
              </a:rPr>
              <a:t>draw.D14C(400, 0, cal.rev=TRUE)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342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343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 theory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 theory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practical 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13:00 – 17:00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7324560" y="0"/>
            <a:ext cx="27558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_7"/>
          <p:cNvSpPr/>
          <p:nvPr/>
        </p:nvSpPr>
        <p:spPr>
          <a:xfrm>
            <a:off x="4937760" y="2544840"/>
            <a:ext cx="197640" cy="62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33" name="Picture 2_3" descr=""/>
          <p:cNvPicPr/>
          <p:nvPr/>
        </p:nvPicPr>
        <p:blipFill>
          <a:blip r:embed="rId1"/>
          <a:stretch/>
        </p:blipFill>
        <p:spPr>
          <a:xfrm>
            <a:off x="5372280" y="-3960"/>
            <a:ext cx="4781880" cy="3124800"/>
          </a:xfrm>
          <a:prstGeom prst="rect">
            <a:avLst/>
          </a:prstGeom>
          <a:ln w="0">
            <a:noFill/>
          </a:ln>
        </p:spPr>
      </p:pic>
      <p:sp>
        <p:nvSpPr>
          <p:cNvPr id="434" name="CustomShape 3_6"/>
          <p:cNvSpPr/>
          <p:nvPr/>
        </p:nvSpPr>
        <p:spPr>
          <a:xfrm>
            <a:off x="6619680" y="3008160"/>
            <a:ext cx="4439520" cy="27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Courtesy Stewart Fallon, LLNL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5" name="Picture 2" descr=""/>
          <p:cNvPicPr/>
          <p:nvPr/>
        </p:nvPicPr>
        <p:blipFill>
          <a:blip r:embed="rId2"/>
          <a:stretch/>
        </p:blipFill>
        <p:spPr>
          <a:xfrm>
            <a:off x="48240" y="43200"/>
            <a:ext cx="4583520" cy="2302920"/>
          </a:xfrm>
          <a:prstGeom prst="rect">
            <a:avLst/>
          </a:prstGeom>
          <a:ln w="0">
            <a:noFill/>
          </a:ln>
        </p:spPr>
      </p:pic>
      <p:sp>
        <p:nvSpPr>
          <p:cNvPr id="436" name="TextBox 2"/>
          <p:cNvSpPr/>
          <p:nvPr/>
        </p:nvSpPr>
        <p:spPr>
          <a:xfrm>
            <a:off x="136800" y="2275920"/>
            <a:ext cx="3067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http://calib.org/CALIBomb/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7" name="Picture 2" descr=""/>
          <p:cNvPicPr/>
          <p:nvPr/>
        </p:nvPicPr>
        <p:blipFill>
          <a:blip r:embed="rId3"/>
          <a:stretch/>
        </p:blipFill>
        <p:spPr>
          <a:xfrm>
            <a:off x="319680" y="2851200"/>
            <a:ext cx="5770800" cy="2818800"/>
          </a:xfrm>
          <a:prstGeom prst="rect">
            <a:avLst/>
          </a:prstGeom>
          <a:ln w="0">
            <a:noFill/>
          </a:ln>
        </p:spPr>
      </p:pic>
      <p:sp>
        <p:nvSpPr>
          <p:cNvPr id="438" name="TextBox 4"/>
          <p:cNvSpPr/>
          <p:nvPr/>
        </p:nvSpPr>
        <p:spPr>
          <a:xfrm>
            <a:off x="5622120" y="5258160"/>
            <a:ext cx="3399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Reimer et al. 2020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481" descr=""/>
          <p:cNvPicPr/>
          <p:nvPr/>
        </p:nvPicPr>
        <p:blipFill>
          <a:blip r:embed="rId1"/>
          <a:stretch/>
        </p:blipFill>
        <p:spPr>
          <a:xfrm>
            <a:off x="2049480" y="849960"/>
            <a:ext cx="6048000" cy="400752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482"/>
          <p:cNvSpPr/>
          <p:nvPr/>
        </p:nvSpPr>
        <p:spPr>
          <a:xfrm>
            <a:off x="3705840" y="5324400"/>
            <a:ext cx="6198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Hughen 2007, </a:t>
            </a: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Developments in Marine Geology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/>
          <p:nvPr/>
        </p:nvSpPr>
        <p:spPr>
          <a:xfrm>
            <a:off x="1055160" y="324720"/>
            <a:ext cx="8691480" cy="109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7000"/>
          </a:bodyPr>
          <a:p>
            <a:pPr algn="r">
              <a:lnSpc>
                <a:spcPct val="90000"/>
              </a:lnSpc>
            </a:pP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 </a:t>
            </a: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Marine Reservoir</a:t>
            </a:r>
            <a:br>
              <a:rPr sz="1800"/>
            </a:b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Correction</a:t>
            </a:r>
            <a:br>
              <a:rPr sz="1800"/>
            </a:b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Database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2" name="Picture 3_4" descr=""/>
          <p:cNvPicPr/>
          <p:nvPr/>
        </p:nvPicPr>
        <p:blipFill>
          <a:blip r:embed="rId1"/>
          <a:stretch/>
        </p:blipFill>
        <p:spPr>
          <a:xfrm>
            <a:off x="0" y="46080"/>
            <a:ext cx="6308640" cy="5667480"/>
          </a:xfrm>
          <a:prstGeom prst="rect">
            <a:avLst/>
          </a:prstGeom>
          <a:ln w="0">
            <a:noFill/>
          </a:ln>
        </p:spPr>
      </p:pic>
      <p:sp>
        <p:nvSpPr>
          <p:cNvPr id="443" name="CustomShape 2_10"/>
          <p:cNvSpPr/>
          <p:nvPr/>
        </p:nvSpPr>
        <p:spPr>
          <a:xfrm>
            <a:off x="1442520" y="3471840"/>
            <a:ext cx="1439640" cy="774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4" name="CustomShape 3_4"/>
          <p:cNvSpPr/>
          <p:nvPr/>
        </p:nvSpPr>
        <p:spPr>
          <a:xfrm>
            <a:off x="1713240" y="4467240"/>
            <a:ext cx="1439640" cy="35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45" name="Rectangle 487"/>
          <p:cNvSpPr/>
          <p:nvPr/>
        </p:nvSpPr>
        <p:spPr>
          <a:xfrm>
            <a:off x="7146720" y="5324040"/>
            <a:ext cx="2931480" cy="3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http://calib.org/marine/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_13"/>
          <p:cNvSpPr/>
          <p:nvPr/>
        </p:nvSpPr>
        <p:spPr>
          <a:xfrm>
            <a:off x="503640" y="336600"/>
            <a:ext cx="906624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CustomShape 2_13"/>
          <p:cNvSpPr/>
          <p:nvPr/>
        </p:nvSpPr>
        <p:spPr>
          <a:xfrm>
            <a:off x="700560" y="2276280"/>
            <a:ext cx="9064080" cy="27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cd"/>
                </a:solidFill>
                <a:latin typeface="Arial"/>
                <a:ea typeface="DejaVu Sans"/>
              </a:rPr>
              <a:t>calibrate()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8" name="Picture 501" descr=""/>
          <p:cNvPicPr/>
          <p:nvPr/>
        </p:nvPicPr>
        <p:blipFill>
          <a:blip r:embed="rId1"/>
          <a:stretch/>
        </p:blipFill>
        <p:spPr>
          <a:xfrm>
            <a:off x="4608000" y="468000"/>
            <a:ext cx="4569480" cy="456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_14"/>
          <p:cNvSpPr/>
          <p:nvPr/>
        </p:nvSpPr>
        <p:spPr>
          <a:xfrm>
            <a:off x="503640" y="336600"/>
            <a:ext cx="906624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CustomShape 2_16"/>
          <p:cNvSpPr/>
          <p:nvPr/>
        </p:nvSpPr>
        <p:spPr>
          <a:xfrm>
            <a:off x="700560" y="2276280"/>
            <a:ext cx="4516920" cy="27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Each radiocarbon date comes with a lab error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Assumed to be distributed normally/Gaussian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420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Or alternatively, a student-t distribution with longer tails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1" name="Picture 1_6" descr=""/>
          <p:cNvPicPr/>
          <p:nvPr/>
        </p:nvPicPr>
        <p:blipFill>
          <a:blip r:embed="rId1"/>
          <a:stretch/>
        </p:blipFill>
        <p:spPr>
          <a:xfrm>
            <a:off x="5580000" y="1614960"/>
            <a:ext cx="4327200" cy="216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_17"/>
          <p:cNvSpPr/>
          <p:nvPr/>
        </p:nvSpPr>
        <p:spPr>
          <a:xfrm>
            <a:off x="503640" y="336600"/>
            <a:ext cx="906624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CustomShape 2_17"/>
          <p:cNvSpPr/>
          <p:nvPr/>
        </p:nvSpPr>
        <p:spPr>
          <a:xfrm>
            <a:off x="700560" y="2276280"/>
            <a:ext cx="9064080" cy="27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dnorm(125, 130, 20)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dnorm(130, 130, 20)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x &lt;- 0:250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probs &lt;- dnorm(x, 130, 20)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head(cbind(x, probs))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sum(probs)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plot(x, probs, type="l")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4" name="Picture 507" descr=""/>
          <p:cNvPicPr/>
          <p:nvPr/>
        </p:nvPicPr>
        <p:blipFill>
          <a:blip r:embed="rId1"/>
          <a:stretch/>
        </p:blipFill>
        <p:spPr>
          <a:xfrm>
            <a:off x="5400000" y="288000"/>
            <a:ext cx="4569480" cy="456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_19"/>
          <p:cNvSpPr/>
          <p:nvPr/>
        </p:nvSpPr>
        <p:spPr>
          <a:xfrm>
            <a:off x="503640" y="336600"/>
            <a:ext cx="906624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CustomShape 2_19"/>
          <p:cNvSpPr/>
          <p:nvPr/>
        </p:nvSpPr>
        <p:spPr>
          <a:xfrm>
            <a:off x="700560" y="2276280"/>
            <a:ext cx="9064080" cy="27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cc &lt;- ccurve()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head(cc)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yr.intcal &lt;- cc[,1]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c14.intcal &lt;- cc[,2]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probs &lt;- dnorm(c14.intcal, 130, 20)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plot(yr.intcal, probs, xlim=c(0, 300), type="l")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7" name="Picture 511" descr=""/>
          <p:cNvPicPr/>
          <p:nvPr/>
        </p:nvPicPr>
        <p:blipFill>
          <a:blip r:embed="rId1"/>
          <a:stretch/>
        </p:blipFill>
        <p:spPr>
          <a:xfrm>
            <a:off x="5760000" y="360000"/>
            <a:ext cx="4137480" cy="413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tangle 516"/>
          <p:cNvSpPr/>
          <p:nvPr/>
        </p:nvSpPr>
        <p:spPr>
          <a:xfrm>
            <a:off x="5919480" y="5324760"/>
            <a:ext cx="39124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https://vimeo.com/603317968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520" y="360000"/>
            <a:ext cx="5226120" cy="522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angle 517"/>
          <p:cNvSpPr/>
          <p:nvPr/>
        </p:nvSpPr>
        <p:spPr>
          <a:xfrm>
            <a:off x="6059160" y="5324760"/>
            <a:ext cx="402048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https://vimeo.com/603364618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1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0000" y="360000"/>
            <a:ext cx="5233680" cy="523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1"/>
          <p:cNvSpPr/>
          <p:nvPr/>
        </p:nvSpPr>
        <p:spPr>
          <a:xfrm>
            <a:off x="1636920" y="209520"/>
            <a:ext cx="6799680" cy="97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8800" bIns="45000" anchor="ctr">
            <a:normAutofit fontScale="86000"/>
          </a:bodyPr>
          <a:p>
            <a:pPr>
              <a:lnSpc>
                <a:spcPct val="90000"/>
              </a:lnSpc>
              <a:tabLst>
                <a:tab algn="l" pos="0"/>
                <a:tab algn="l" pos="406080"/>
                <a:tab algn="l" pos="813600"/>
                <a:tab algn="l" pos="1221120"/>
                <a:tab algn="l" pos="1629000"/>
                <a:tab algn="l" pos="2036520"/>
                <a:tab algn="l" pos="2444040"/>
                <a:tab algn="l" pos="2851560"/>
                <a:tab algn="l" pos="3259080"/>
                <a:tab algn="l" pos="3666600"/>
                <a:tab algn="l" pos="4074120"/>
                <a:tab algn="l" pos="4482000"/>
                <a:tab algn="l" pos="4889520"/>
                <a:tab algn="l" pos="5297040"/>
                <a:tab algn="l" pos="5704560"/>
                <a:tab algn="l" pos="6112080"/>
                <a:tab algn="l" pos="6519600"/>
                <a:tab algn="l" pos="6927120"/>
                <a:tab algn="l" pos="7335000"/>
                <a:tab algn="l" pos="7742520"/>
                <a:tab algn="l" pos="8150040"/>
              </a:tabLst>
            </a:pPr>
            <a:r>
              <a:rPr b="0" lang="en-GB" sz="4400" spc="-1" strike="noStrike" baseline="33000">
                <a:solidFill>
                  <a:srgbClr val="000000"/>
                </a:solidFill>
                <a:latin typeface="Calibri Light"/>
                <a:ea typeface="DejaVu Sans"/>
              </a:rPr>
              <a:t>14</a:t>
            </a:r>
            <a:r>
              <a:rPr b="0" lang="en-GB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 calibration – hpd ranges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TextBox 3"/>
          <p:cNvSpPr/>
          <p:nvPr/>
        </p:nvSpPr>
        <p:spPr>
          <a:xfrm>
            <a:off x="5039280" y="5301360"/>
            <a:ext cx="5040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https://vimeo.com/603420882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0000" y="1187280"/>
            <a:ext cx="5039640" cy="403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344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61880" indent="-3441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Mixing Powerpoint slides with R code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61880" indent="-3441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Keep R open, try to run the </a:t>
            </a: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blue R code on your own computer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61880" indent="-3441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Speak up when things go wrong!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1" descr=""/>
          <p:cNvPicPr/>
          <p:nvPr/>
        </p:nvPicPr>
        <p:blipFill>
          <a:blip r:embed="rId1"/>
          <a:stretch/>
        </p:blipFill>
        <p:spPr>
          <a:xfrm>
            <a:off x="720000" y="1532160"/>
            <a:ext cx="2569320" cy="25693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_3" descr=""/>
          <p:cNvPicPr/>
          <p:nvPr/>
        </p:nvPicPr>
        <p:blipFill>
          <a:blip r:embed="rId2"/>
          <a:stretch/>
        </p:blipFill>
        <p:spPr>
          <a:xfrm>
            <a:off x="3738960" y="1535040"/>
            <a:ext cx="2569320" cy="256932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_4" descr=""/>
          <p:cNvPicPr/>
          <p:nvPr/>
        </p:nvPicPr>
        <p:blipFill>
          <a:blip r:embed="rId3"/>
          <a:stretch/>
        </p:blipFill>
        <p:spPr>
          <a:xfrm>
            <a:off x="6984000" y="1512000"/>
            <a:ext cx="2569320" cy="256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3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69120" cy="457020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4_1" descr="cal_ter.png"/>
          <p:cNvPicPr/>
          <p:nvPr/>
        </p:nvPicPr>
        <p:blipFill>
          <a:blip r:embed="rId2"/>
          <a:stretch/>
        </p:blipFill>
        <p:spPr>
          <a:xfrm>
            <a:off x="2745720" y="542880"/>
            <a:ext cx="4569120" cy="45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3_1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69120" cy="45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3_6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69120" cy="45702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2_6" descr="cal_wrong.png"/>
          <p:cNvPicPr/>
          <p:nvPr/>
        </p:nvPicPr>
        <p:blipFill>
          <a:blip r:embed="rId2"/>
          <a:stretch/>
        </p:blipFill>
        <p:spPr>
          <a:xfrm>
            <a:off x="2745720" y="542880"/>
            <a:ext cx="4569120" cy="457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350" descr=""/>
          <p:cNvPicPr/>
          <p:nvPr/>
        </p:nvPicPr>
        <p:blipFill>
          <a:blip r:embed="rId1"/>
          <a:stretch/>
        </p:blipFill>
        <p:spPr>
          <a:xfrm>
            <a:off x="696600" y="-5760"/>
            <a:ext cx="8688960" cy="5667480"/>
          </a:xfrm>
          <a:prstGeom prst="rect">
            <a:avLst/>
          </a:prstGeom>
          <a:ln w="0">
            <a:noFill/>
          </a:ln>
        </p:spPr>
      </p:pic>
      <p:sp>
        <p:nvSpPr>
          <p:cNvPr id="348" name="Rectangle 351"/>
          <p:cNvSpPr/>
          <p:nvPr/>
        </p:nvSpPr>
        <p:spPr>
          <a:xfrm>
            <a:off x="3517920" y="5472360"/>
            <a:ext cx="656028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https://www.nuclear-power.com/nuclear-power/reactor-physics/atomic-nuclear-physics/nuclear-stability/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355"/>
          <p:cNvSpPr/>
          <p:nvPr/>
        </p:nvSpPr>
        <p:spPr>
          <a:xfrm>
            <a:off x="503640" y="225720"/>
            <a:ext cx="9068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Radioactive decay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356"/>
          <p:cNvSpPr/>
          <p:nvPr/>
        </p:nvSpPr>
        <p:spPr>
          <a:xfrm>
            <a:off x="504000" y="1326600"/>
            <a:ext cx="9069120" cy="32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Decay rates are constant as far as we know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Not influenced by environment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Average lifespan </a:t>
            </a:r>
            <a:r>
              <a:rPr b="0" lang="en-GB" sz="32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C 8600 years – half-life 5730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100% at t=0 (AD 1950)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360"/>
          <p:cNvSpPr/>
          <p:nvPr/>
        </p:nvSpPr>
        <p:spPr>
          <a:xfrm>
            <a:off x="6711840" y="5365800"/>
            <a:ext cx="336564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https://maarten14c.github.io/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4200" y="34200"/>
            <a:ext cx="5365440" cy="536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roup 1"/>
          <p:cNvGrpSpPr/>
          <p:nvPr/>
        </p:nvGrpSpPr>
        <p:grpSpPr>
          <a:xfrm>
            <a:off x="2352240" y="188640"/>
            <a:ext cx="5032800" cy="1855080"/>
            <a:chOff x="2352240" y="188640"/>
            <a:chExt cx="5032800" cy="1855080"/>
          </a:xfrm>
        </p:grpSpPr>
        <p:sp>
          <p:nvSpPr>
            <p:cNvPr id="354" name="CustomShape 2_0"/>
            <p:cNvSpPr/>
            <p:nvPr/>
          </p:nvSpPr>
          <p:spPr>
            <a:xfrm>
              <a:off x="2352240" y="188640"/>
              <a:ext cx="175788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b="1" lang="en-GB" sz="2800" spc="-1" strike="noStrike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5" name="CustomShape 3_0"/>
            <p:cNvSpPr/>
            <p:nvPr/>
          </p:nvSpPr>
          <p:spPr>
            <a:xfrm>
              <a:off x="4367880" y="233280"/>
              <a:ext cx="301716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6" name="CustomShape 4_1"/>
            <p:cNvSpPr/>
            <p:nvPr/>
          </p:nvSpPr>
          <p:spPr>
            <a:xfrm>
              <a:off x="4115880" y="1259640"/>
              <a:ext cx="245880" cy="360"/>
            </a:xfrm>
            <a:custGeom>
              <a:avLst/>
              <a:gdLst>
                <a:gd name="textAreaLeft" fmla="*/ 0 w 245880"/>
                <a:gd name="textAreaRight" fmla="*/ 246600 w 245880"/>
                <a:gd name="textAreaTop" fmla="*/ 0 h 360"/>
                <a:gd name="textAreaBottom" fmla="*/ 1440 h 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57" name="CustomShape 5_1"/>
            <p:cNvSpPr/>
            <p:nvPr/>
          </p:nvSpPr>
          <p:spPr>
            <a:xfrm>
              <a:off x="4032000" y="503640"/>
              <a:ext cx="245520" cy="360"/>
            </a:xfrm>
            <a:custGeom>
              <a:avLst/>
              <a:gdLst>
                <a:gd name="textAreaLeft" fmla="*/ 0 w 245520"/>
                <a:gd name="textAreaRight" fmla="*/ 246240 w 245520"/>
                <a:gd name="textAreaTop" fmla="*/ 0 h 360"/>
                <a:gd name="textAreaBottom" fmla="*/ 1440 h 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58" name="CustomShape 6_1"/>
          <p:cNvSpPr/>
          <p:nvPr/>
        </p:nvSpPr>
        <p:spPr>
          <a:xfrm>
            <a:off x="360" y="0"/>
            <a:ext cx="24292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9" name="Picture 8_0" descr=""/>
          <p:cNvPicPr/>
          <p:nvPr/>
        </p:nvPicPr>
        <p:blipFill>
          <a:blip r:embed="rId1"/>
          <a:srcRect l="14053" t="17298" r="0" b="23278"/>
          <a:stretch/>
        </p:blipFill>
        <p:spPr>
          <a:xfrm>
            <a:off x="0" y="1715040"/>
            <a:ext cx="10072440" cy="3948480"/>
          </a:xfrm>
          <a:prstGeom prst="rect">
            <a:avLst/>
          </a:prstGeom>
          <a:ln w="0">
            <a:noFill/>
          </a:ln>
        </p:spPr>
      </p:pic>
      <p:sp>
        <p:nvSpPr>
          <p:cNvPr id="360" name="Line 7_1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1" name="Line 8_1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2" name="CustomShape 9_1"/>
          <p:cNvSpPr/>
          <p:nvPr/>
        </p:nvSpPr>
        <p:spPr>
          <a:xfrm>
            <a:off x="5459400" y="3716280"/>
            <a:ext cx="2303640" cy="126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CustomShape 10_1"/>
          <p:cNvSpPr/>
          <p:nvPr/>
        </p:nvSpPr>
        <p:spPr>
          <a:xfrm>
            <a:off x="1175760" y="720"/>
            <a:ext cx="917640" cy="43560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4" name="CustomShape 11_1"/>
          <p:cNvSpPr/>
          <p:nvPr/>
        </p:nvSpPr>
        <p:spPr>
          <a:xfrm>
            <a:off x="1091880" y="720"/>
            <a:ext cx="1086120" cy="68724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5" name="CustomShape 12_1"/>
          <p:cNvSpPr/>
          <p:nvPr/>
        </p:nvSpPr>
        <p:spPr>
          <a:xfrm>
            <a:off x="4451760" y="692640"/>
            <a:ext cx="1505880" cy="498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66" name="CustomShape 13_1"/>
          <p:cNvSpPr/>
          <p:nvPr/>
        </p:nvSpPr>
        <p:spPr>
          <a:xfrm rot="10800000">
            <a:off x="4374360" y="1323360"/>
            <a:ext cx="1505880" cy="498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67" name="CustomShape 14_1"/>
          <p:cNvSpPr/>
          <p:nvPr/>
        </p:nvSpPr>
        <p:spPr>
          <a:xfrm>
            <a:off x="4535640" y="1008000"/>
            <a:ext cx="1338120" cy="10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CustomShape 15_1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CustomShape 16_1"/>
          <p:cNvSpPr/>
          <p:nvPr/>
        </p:nvSpPr>
        <p:spPr>
          <a:xfrm>
            <a:off x="6719400" y="189000"/>
            <a:ext cx="1253880" cy="9392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0" name="CustomShape 17_1"/>
          <p:cNvSpPr/>
          <p:nvPr/>
        </p:nvSpPr>
        <p:spPr>
          <a:xfrm>
            <a:off x="8483400" y="630000"/>
            <a:ext cx="1253880" cy="9392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1" name="CustomShape 18_1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CustomShape 19_1"/>
          <p:cNvSpPr/>
          <p:nvPr/>
        </p:nvSpPr>
        <p:spPr>
          <a:xfrm flipH="1" rot="16200000">
            <a:off x="7306560" y="1532880"/>
            <a:ext cx="2009880" cy="1338120"/>
          </a:xfrm>
          <a:custGeom>
            <a:avLst/>
            <a:gdLst>
              <a:gd name="textAreaLeft" fmla="*/ 360 w 2009880"/>
              <a:gd name="textAreaRight" fmla="*/ 2010960 w 2009880"/>
              <a:gd name="textAreaTop" fmla="*/ 0 h 1338120"/>
              <a:gd name="textAreaBottom" fmla="*/ 1338840 h 133812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3" name="CustomShape 20_1"/>
          <p:cNvSpPr/>
          <p:nvPr/>
        </p:nvSpPr>
        <p:spPr>
          <a:xfrm flipH="1" rot="16200000">
            <a:off x="8366400" y="2340720"/>
            <a:ext cx="1568880" cy="161640"/>
          </a:xfrm>
          <a:custGeom>
            <a:avLst/>
            <a:gdLst>
              <a:gd name="textAreaLeft" fmla="*/ -360 w 1568880"/>
              <a:gd name="textAreaRight" fmla="*/ 1569240 w 1568880"/>
              <a:gd name="textAreaTop" fmla="*/ 0 h 161640"/>
              <a:gd name="textAreaBottom" fmla="*/ 162360 h 16164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 1_0"/>
          <p:cNvGrpSpPr/>
          <p:nvPr/>
        </p:nvGrpSpPr>
        <p:grpSpPr>
          <a:xfrm>
            <a:off x="2352240" y="188640"/>
            <a:ext cx="5032800" cy="1855080"/>
            <a:chOff x="2352240" y="188640"/>
            <a:chExt cx="5032800" cy="1855080"/>
          </a:xfrm>
        </p:grpSpPr>
        <p:sp>
          <p:nvSpPr>
            <p:cNvPr id="375" name="CustomShape 2_3"/>
            <p:cNvSpPr/>
            <p:nvPr/>
          </p:nvSpPr>
          <p:spPr>
            <a:xfrm>
              <a:off x="2352240" y="188640"/>
              <a:ext cx="175788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b="1" lang="en-GB" sz="2800" spc="-1" strike="noStrike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6" name="CustomShape 3_3"/>
            <p:cNvSpPr/>
            <p:nvPr/>
          </p:nvSpPr>
          <p:spPr>
            <a:xfrm>
              <a:off x="4367880" y="233280"/>
              <a:ext cx="301716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7" name="CustomShape 4_0"/>
            <p:cNvSpPr/>
            <p:nvPr/>
          </p:nvSpPr>
          <p:spPr>
            <a:xfrm>
              <a:off x="4115880" y="1259640"/>
              <a:ext cx="245880" cy="360"/>
            </a:xfrm>
            <a:custGeom>
              <a:avLst/>
              <a:gdLst>
                <a:gd name="textAreaLeft" fmla="*/ 0 w 245880"/>
                <a:gd name="textAreaRight" fmla="*/ 246600 w 245880"/>
                <a:gd name="textAreaTop" fmla="*/ 0 h 360"/>
                <a:gd name="textAreaBottom" fmla="*/ 1440 h 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78" name="CustomShape 5_0"/>
            <p:cNvSpPr/>
            <p:nvPr/>
          </p:nvSpPr>
          <p:spPr>
            <a:xfrm>
              <a:off x="4032000" y="503640"/>
              <a:ext cx="245520" cy="360"/>
            </a:xfrm>
            <a:custGeom>
              <a:avLst/>
              <a:gdLst>
                <a:gd name="textAreaLeft" fmla="*/ 0 w 245520"/>
                <a:gd name="textAreaRight" fmla="*/ 246240 w 245520"/>
                <a:gd name="textAreaTop" fmla="*/ 0 h 360"/>
                <a:gd name="textAreaBottom" fmla="*/ 1440 h 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pPr>
                <a:lnSpc>
                  <a:spcPct val="100000"/>
                </a:lnSpc>
              </a:pPr>
              <a:endParaRPr b="0" lang="en-GB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79" name="CustomShape 6_0"/>
          <p:cNvSpPr/>
          <p:nvPr/>
        </p:nvSpPr>
        <p:spPr>
          <a:xfrm>
            <a:off x="360" y="0"/>
            <a:ext cx="24292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Picture 8_1" descr=""/>
          <p:cNvPicPr/>
          <p:nvPr/>
        </p:nvPicPr>
        <p:blipFill>
          <a:blip r:embed="rId1"/>
          <a:srcRect l="14053" t="17298" r="0" b="23278"/>
          <a:stretch/>
        </p:blipFill>
        <p:spPr>
          <a:xfrm>
            <a:off x="0" y="1715040"/>
            <a:ext cx="10072440" cy="3948480"/>
          </a:xfrm>
          <a:prstGeom prst="rect">
            <a:avLst/>
          </a:prstGeom>
          <a:ln w="0">
            <a:noFill/>
          </a:ln>
        </p:spPr>
      </p:pic>
      <p:sp>
        <p:nvSpPr>
          <p:cNvPr id="381" name="Line 7_0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2" name="Line 8_0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3" name="CustomShape 9_0"/>
          <p:cNvSpPr/>
          <p:nvPr/>
        </p:nvSpPr>
        <p:spPr>
          <a:xfrm>
            <a:off x="5459400" y="3716280"/>
            <a:ext cx="2303640" cy="126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CustomShape 10_0"/>
          <p:cNvSpPr/>
          <p:nvPr/>
        </p:nvSpPr>
        <p:spPr>
          <a:xfrm>
            <a:off x="1175760" y="720"/>
            <a:ext cx="917640" cy="43560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5" name="CustomShape 11_0"/>
          <p:cNvSpPr/>
          <p:nvPr/>
        </p:nvSpPr>
        <p:spPr>
          <a:xfrm>
            <a:off x="1091880" y="720"/>
            <a:ext cx="1086120" cy="68724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6" name="CustomShape 12_0"/>
          <p:cNvSpPr/>
          <p:nvPr/>
        </p:nvSpPr>
        <p:spPr>
          <a:xfrm>
            <a:off x="4451760" y="692640"/>
            <a:ext cx="1505880" cy="498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87" name="CustomShape 13_0"/>
          <p:cNvSpPr/>
          <p:nvPr/>
        </p:nvSpPr>
        <p:spPr>
          <a:xfrm rot="10800000">
            <a:off x="4374360" y="1323360"/>
            <a:ext cx="1505880" cy="498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388" name="CustomShape 14_0"/>
          <p:cNvSpPr/>
          <p:nvPr/>
        </p:nvSpPr>
        <p:spPr>
          <a:xfrm>
            <a:off x="4535640" y="1008000"/>
            <a:ext cx="1338120" cy="10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CustomShape 15_0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ustomShape 16_0"/>
          <p:cNvSpPr/>
          <p:nvPr/>
        </p:nvSpPr>
        <p:spPr>
          <a:xfrm>
            <a:off x="6719400" y="189000"/>
            <a:ext cx="1253880" cy="9392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1" name="CustomShape 17_0"/>
          <p:cNvSpPr/>
          <p:nvPr/>
        </p:nvSpPr>
        <p:spPr>
          <a:xfrm>
            <a:off x="8483400" y="630000"/>
            <a:ext cx="1253880" cy="9392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2" name="CustomShape 18_0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ustomShape 19_0"/>
          <p:cNvSpPr/>
          <p:nvPr/>
        </p:nvSpPr>
        <p:spPr>
          <a:xfrm flipH="1" rot="16200000">
            <a:off x="7306560" y="1532880"/>
            <a:ext cx="2009880" cy="1338120"/>
          </a:xfrm>
          <a:custGeom>
            <a:avLst/>
            <a:gdLst>
              <a:gd name="textAreaLeft" fmla="*/ 360 w 2009880"/>
              <a:gd name="textAreaRight" fmla="*/ 2010960 w 2009880"/>
              <a:gd name="textAreaTop" fmla="*/ 0 h 1338120"/>
              <a:gd name="textAreaBottom" fmla="*/ 1338840 h 133812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4" name="CustomShape 20_0"/>
          <p:cNvSpPr/>
          <p:nvPr/>
        </p:nvSpPr>
        <p:spPr>
          <a:xfrm flipH="1" rot="16200000">
            <a:off x="8366400" y="2340720"/>
            <a:ext cx="1568880" cy="161640"/>
          </a:xfrm>
          <a:custGeom>
            <a:avLst/>
            <a:gdLst>
              <a:gd name="textAreaLeft" fmla="*/ -360 w 1568880"/>
              <a:gd name="textAreaRight" fmla="*/ 1569240 w 1568880"/>
              <a:gd name="textAreaTop" fmla="*/ 0 h 161640"/>
              <a:gd name="textAreaBottom" fmla="*/ 162360 h 16164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95" name="Picture 6_1" descr=""/>
          <p:cNvPicPr/>
          <p:nvPr/>
        </p:nvPicPr>
        <p:blipFill>
          <a:blip r:embed="rId2"/>
          <a:stretch/>
        </p:blipFill>
        <p:spPr>
          <a:xfrm>
            <a:off x="1870560" y="1980000"/>
            <a:ext cx="6226920" cy="349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1_0" descr=""/>
          <p:cNvPicPr/>
          <p:nvPr/>
        </p:nvPicPr>
        <p:blipFill>
          <a:blip r:embed="rId1"/>
          <a:stretch/>
        </p:blipFill>
        <p:spPr>
          <a:xfrm>
            <a:off x="4680000" y="444240"/>
            <a:ext cx="3955320" cy="4757760"/>
          </a:xfrm>
          <a:prstGeom prst="rect">
            <a:avLst/>
          </a:prstGeom>
          <a:ln w="0">
            <a:noFill/>
          </a:ln>
        </p:spPr>
      </p:pic>
      <p:sp>
        <p:nvSpPr>
          <p:cNvPr id="397" name="CustomShape 1_0"/>
          <p:cNvSpPr/>
          <p:nvPr/>
        </p:nvSpPr>
        <p:spPr>
          <a:xfrm>
            <a:off x="1506240" y="4541400"/>
            <a:ext cx="2844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Libby’s </a:t>
            </a:r>
            <a:r>
              <a:rPr b="0" lang="en-GB" sz="1800" spc="-1" strike="noStrike" baseline="30000">
                <a:solidFill>
                  <a:srgbClr val="000000"/>
                </a:solidFill>
                <a:latin typeface="Century Gothic"/>
                <a:ea typeface="DejaVu Sans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 decay counter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406" descr=""/>
          <p:cNvPicPr/>
          <p:nvPr/>
        </p:nvPicPr>
        <p:blipFill>
          <a:blip r:embed="rId2"/>
          <a:stretch/>
        </p:blipFill>
        <p:spPr>
          <a:xfrm>
            <a:off x="720000" y="414360"/>
            <a:ext cx="2142000" cy="282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3781</TotalTime>
  <Application>LibreOffice/7.5.3.2$Linux_X86_64 LibreOffice_project/50$Build-2</Application>
  <AppVersion>15.0000</AppVersion>
  <Words>761</Words>
  <Paragraphs>163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2021-08-16T10:44:56Z</dcterms:created>
  <dc:creator>Maarten Blaauw</dc:creator>
  <dc:description/>
  <dc:language>en-GB</dc:language>
  <cp:lastModifiedBy>Maarten Blaauw</cp:lastModifiedBy>
  <dcterms:modified xsi:type="dcterms:W3CDTF">2023-06-27T12:49:31Z</dcterms:modified>
  <cp:revision>105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5</vt:i4>
  </property>
  <property fmtid="{D5CDD505-2E9C-101B-9397-08002B2CF9AE}" pid="3" name="MMClips">
    <vt:i4>4</vt:i4>
  </property>
  <property fmtid="{D5CDD505-2E9C-101B-9397-08002B2CF9AE}" pid="4" name="Notes">
    <vt:i4>13</vt:i4>
  </property>
  <property fmtid="{D5CDD505-2E9C-101B-9397-08002B2CF9AE}" pid="5" name="PresentationFormat">
    <vt:lpwstr>Custom</vt:lpwstr>
  </property>
  <property fmtid="{D5CDD505-2E9C-101B-9397-08002B2CF9AE}" pid="6" name="Slides">
    <vt:i4>37</vt:i4>
  </property>
</Properties>
</file>